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5" r:id="rId3"/>
    <p:sldId id="273" r:id="rId4"/>
    <p:sldId id="280" r:id="rId5"/>
    <p:sldId id="277" r:id="rId6"/>
    <p:sldId id="259" r:id="rId7"/>
    <p:sldId id="264" r:id="rId8"/>
    <p:sldId id="269" r:id="rId9"/>
    <p:sldId id="257" r:id="rId10"/>
    <p:sldId id="271" r:id="rId11"/>
    <p:sldId id="268" r:id="rId1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29"/>
  </p:normalViewPr>
  <p:slideViewPr>
    <p:cSldViewPr>
      <p:cViewPr varScale="1">
        <p:scale>
          <a:sx n="101" d="100"/>
          <a:sy n="101" d="100"/>
        </p:scale>
        <p:origin x="1206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8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pril Heuseveldt" userId="b93b011d-1be8-40c7-a6af-3c64a154218f" providerId="ADAL" clId="{E35D95BC-9390-46F5-916E-9141AF720EFC}"/>
    <pc:docChg chg="modSld">
      <pc:chgData name="April Heuseveldt" userId="b93b011d-1be8-40c7-a6af-3c64a154218f" providerId="ADAL" clId="{E35D95BC-9390-46F5-916E-9141AF720EFC}" dt="2021-08-11T16:00:34.588" v="0" actId="20577"/>
      <pc:docMkLst>
        <pc:docMk/>
      </pc:docMkLst>
      <pc:sldChg chg="modSp mod">
        <pc:chgData name="April Heuseveldt" userId="b93b011d-1be8-40c7-a6af-3c64a154218f" providerId="ADAL" clId="{E35D95BC-9390-46F5-916E-9141AF720EFC}" dt="2021-08-11T16:00:34.588" v="0" actId="20577"/>
        <pc:sldMkLst>
          <pc:docMk/>
          <pc:sldMk cId="2890240574" sldId="259"/>
        </pc:sldMkLst>
        <pc:spChg chg="mod">
          <ac:chgData name="April Heuseveldt" userId="b93b011d-1be8-40c7-a6af-3c64a154218f" providerId="ADAL" clId="{E35D95BC-9390-46F5-916E-9141AF720EFC}" dt="2021-08-11T16:00:34.588" v="0" actId="20577"/>
          <ac:spMkLst>
            <pc:docMk/>
            <pc:sldMk cId="2890240574" sldId="259"/>
            <ac:spMk id="4" creationId="{31A460CA-A6CE-4C36-9B57-81D8C1F66F5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7342B-25F1-41DD-BFF4-5F587E6CAB28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80E7C-6AB9-4740-BF79-3FBE4B0A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8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3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78F30-D4A0-2344-AE17-4B491BE9E95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473576"/>
            <a:ext cx="5504204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3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78C8E-3828-D14D-BC59-2F18B7DA5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378C8E-3828-D14D-BC59-2F18B7DA5EA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33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C052-A188-4B11-BC3C-5F69710F2F55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3271-DE08-46A5-89CD-032F3A13F5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C052-A188-4B11-BC3C-5F69710F2F55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3271-DE08-46A5-89CD-032F3A13F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C052-A188-4B11-BC3C-5F69710F2F55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3271-DE08-46A5-89CD-032F3A13F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C052-A188-4B11-BC3C-5F69710F2F55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3271-DE08-46A5-89CD-032F3A13F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C052-A188-4B11-BC3C-5F69710F2F55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3271-DE08-46A5-89CD-032F3A13F5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C052-A188-4B11-BC3C-5F69710F2F55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3271-DE08-46A5-89CD-032F3A13F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C052-A188-4B11-BC3C-5F69710F2F55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3271-DE08-46A5-89CD-032F3A13F58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C052-A188-4B11-BC3C-5F69710F2F55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3271-DE08-46A5-89CD-032F3A13F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C052-A188-4B11-BC3C-5F69710F2F55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3271-DE08-46A5-89CD-032F3A13F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C052-A188-4B11-BC3C-5F69710F2F55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3271-DE08-46A5-89CD-032F3A13F58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C052-A188-4B11-BC3C-5F69710F2F55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3271-DE08-46A5-89CD-032F3A13F5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3D8C052-A188-4B11-BC3C-5F69710F2F55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37E3271-DE08-46A5-89CD-032F3A13F5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533660"/>
            <a:ext cx="7467600" cy="1676880"/>
          </a:xfrm>
        </p:spPr>
        <p:txBody>
          <a:bodyPr>
            <a:normAutofit fontScale="32500" lnSpcReduction="20000"/>
          </a:bodyPr>
          <a:lstStyle/>
          <a:p>
            <a:endParaRPr lang="en-US" dirty="0">
              <a:latin typeface="Trajan Pro" pitchFamily="18" charset="0"/>
            </a:endParaRPr>
          </a:p>
          <a:p>
            <a:endParaRPr lang="en-US" dirty="0">
              <a:latin typeface="Trajan Pro" pitchFamily="18" charset="0"/>
            </a:endParaRPr>
          </a:p>
          <a:p>
            <a:r>
              <a:rPr lang="en-US" sz="9000" b="1" dirty="0">
                <a:latin typeface="+mj-lt"/>
                <a:ea typeface="Cambria Math" panose="02040503050406030204" pitchFamily="18" charset="0"/>
              </a:rPr>
              <a:t>Senior Information Night </a:t>
            </a: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6000" dirty="0">
                <a:latin typeface="Cambria Math" panose="02040503050406030204" pitchFamily="18" charset="0"/>
                <a:ea typeface="Cambria Math" panose="02040503050406030204" pitchFamily="18" charset="0"/>
              </a:rPr>
              <a:t>Tuesday, August 10, 2021</a:t>
            </a:r>
          </a:p>
          <a:p>
            <a:r>
              <a:rPr lang="en-US" sz="6000" dirty="0">
                <a:latin typeface="Cambria Math" panose="02040503050406030204" pitchFamily="18" charset="0"/>
                <a:ea typeface="Cambria Math" panose="02040503050406030204" pitchFamily="18" charset="0"/>
              </a:rPr>
              <a:t>Mrs. Jenkins, Mrs. </a:t>
            </a:r>
            <a:r>
              <a:rPr lang="en-US" sz="6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Heuseveldt</a:t>
            </a:r>
            <a:r>
              <a:rPr lang="en-US" sz="6000" dirty="0">
                <a:latin typeface="Cambria Math" panose="02040503050406030204" pitchFamily="18" charset="0"/>
                <a:ea typeface="Cambria Math" panose="02040503050406030204" pitchFamily="18" charset="0"/>
              </a:rPr>
              <a:t> &amp; Mrs. Jacobs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3352800"/>
            <a:ext cx="2340840" cy="26543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1363906-8348-4CB7-9035-C4638FA435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83" y="-1079980"/>
            <a:ext cx="6777633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645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953000"/>
            <a:ext cx="7467600" cy="1219200"/>
          </a:xfrm>
        </p:spPr>
        <p:txBody>
          <a:bodyPr>
            <a:normAutofit/>
          </a:bodyPr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50014" cy="495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mbria" panose="02040503050406030204" pitchFamily="18" charset="0"/>
              </a:rPr>
              <a:t>Estimated Senior Costs</a:t>
            </a:r>
          </a:p>
          <a:p>
            <a:r>
              <a:rPr lang="en-US" sz="3600" dirty="0">
                <a:latin typeface="Cambria" panose="02040503050406030204" pitchFamily="18" charset="0"/>
              </a:rPr>
              <a:t>Graduation Caps &amp; Gown Balfour</a:t>
            </a:r>
          </a:p>
          <a:p>
            <a:r>
              <a:rPr lang="en-US" sz="3600" dirty="0">
                <a:latin typeface="Cambria" panose="02040503050406030204" pitchFamily="18" charset="0"/>
              </a:rPr>
              <a:t>Senior Trip Payment and Information</a:t>
            </a:r>
          </a:p>
          <a:p>
            <a:pPr lvl="2"/>
            <a:r>
              <a:rPr lang="en-US" sz="2200" dirty="0">
                <a:latin typeface="Cambria" panose="02040503050406030204" pitchFamily="18" charset="0"/>
              </a:rPr>
              <a:t>Found on School website</a:t>
            </a:r>
          </a:p>
          <a:p>
            <a:r>
              <a:rPr lang="en-US" sz="3600" dirty="0">
                <a:latin typeface="Cambria" panose="02040503050406030204" pitchFamily="18" charset="0"/>
              </a:rPr>
              <a:t>Your best application strategy </a:t>
            </a:r>
          </a:p>
          <a:p>
            <a:pPr lvl="1"/>
            <a:r>
              <a:rPr lang="en-US" dirty="0">
                <a:latin typeface="Cambria" panose="02040503050406030204" pitchFamily="18" charset="0"/>
              </a:rPr>
              <a:t>Early Action, Early Decision, Regular Decision, Rolling Decision</a:t>
            </a:r>
          </a:p>
          <a:p>
            <a:r>
              <a:rPr lang="en-US" sz="3600" dirty="0">
                <a:latin typeface="Cambria" panose="02040503050406030204" pitchFamily="18" charset="0"/>
              </a:rPr>
              <a:t>How and when to request transcripts and recommendation letters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398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33400"/>
            <a:ext cx="80772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>
                <a:latin typeface="Cambria" panose="02040503050406030204" pitchFamily="18" charset="0"/>
              </a:rPr>
              <a:t>Senior Info Night packet will be emailed to you after the meeting</a:t>
            </a:r>
          </a:p>
          <a:p>
            <a:pPr lvl="2"/>
            <a:r>
              <a:rPr lang="en-US" sz="3200" dirty="0">
                <a:latin typeface="Cambria" panose="02040503050406030204" pitchFamily="18" charset="0"/>
              </a:rPr>
              <a:t>Senior Year Events Dates</a:t>
            </a:r>
            <a:endParaRPr lang="en-US" sz="3600" dirty="0">
              <a:latin typeface="Cambria" panose="02040503050406030204" pitchFamily="18" charset="0"/>
            </a:endParaRPr>
          </a:p>
          <a:p>
            <a:pPr lvl="2"/>
            <a:r>
              <a:rPr lang="en-US" sz="3200" dirty="0">
                <a:latin typeface="Cambria" panose="02040503050406030204" pitchFamily="18" charset="0"/>
              </a:rPr>
              <a:t>College Application Timeline </a:t>
            </a:r>
          </a:p>
          <a:p>
            <a:pPr lvl="2"/>
            <a:r>
              <a:rPr lang="en-US" sz="3200" dirty="0">
                <a:latin typeface="Cambria" panose="02040503050406030204" pitchFamily="18" charset="0"/>
              </a:rPr>
              <a:t>Roles &amp; Expectations </a:t>
            </a:r>
          </a:p>
          <a:p>
            <a:pPr lvl="5"/>
            <a:r>
              <a:rPr lang="en-US" sz="2800" dirty="0">
                <a:latin typeface="Cambria" panose="02040503050406030204" pitchFamily="18" charset="0"/>
              </a:rPr>
              <a:t>Due 8/11 for check in meetings with counselors</a:t>
            </a:r>
          </a:p>
          <a:p>
            <a:r>
              <a:rPr lang="en-US" sz="3600" dirty="0">
                <a:latin typeface="Cambria" panose="02040503050406030204" pitchFamily="18" charset="0"/>
              </a:rPr>
              <a:t>Updated Transcript in Naviance</a:t>
            </a:r>
          </a:p>
          <a:p>
            <a:pPr lvl="1"/>
            <a:r>
              <a:rPr lang="en-US" sz="2600" dirty="0">
                <a:latin typeface="Cambria" panose="02040503050406030204" pitchFamily="18" charset="0"/>
              </a:rPr>
              <a:t>Check your GPA by 8/12</a:t>
            </a:r>
          </a:p>
          <a:p>
            <a:r>
              <a:rPr lang="en-US" sz="3600" dirty="0">
                <a:latin typeface="Cambria" panose="02040503050406030204" pitchFamily="18" charset="0"/>
              </a:rPr>
              <a:t>Yearbook Information</a:t>
            </a:r>
          </a:p>
          <a:p>
            <a:pPr lvl="2"/>
            <a:r>
              <a:rPr lang="en-US" sz="2400" dirty="0">
                <a:latin typeface="Cambria" panose="02040503050406030204" pitchFamily="18" charset="0"/>
              </a:rPr>
              <a:t>Coming soon from Ms. Bradshaw</a:t>
            </a:r>
          </a:p>
          <a:p>
            <a:r>
              <a:rPr lang="en-US" sz="3600" dirty="0">
                <a:latin typeface="Cambria" panose="02040503050406030204" pitchFamily="18" charset="0"/>
              </a:rPr>
              <a:t>Senior Parking Spaces</a:t>
            </a:r>
          </a:p>
          <a:p>
            <a:pPr lvl="2"/>
            <a:r>
              <a:rPr lang="en-US" sz="2400" dirty="0">
                <a:latin typeface="Cambria" panose="02040503050406030204" pitchFamily="18" charset="0"/>
              </a:rPr>
              <a:t>On hold until end of August</a:t>
            </a:r>
          </a:p>
        </p:txBody>
      </p:sp>
    </p:spTree>
    <p:extLst>
      <p:ext uri="{BB962C8B-B14F-4D97-AF65-F5344CB8AC3E}">
        <p14:creationId xmlns:p14="http://schemas.microsoft.com/office/powerpoint/2010/main" val="237755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Estimated Senior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620000" cy="42672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Senior Trip $1,720.00</a:t>
            </a:r>
          </a:p>
          <a:p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Senior Contribution $265.00</a:t>
            </a:r>
          </a:p>
          <a:p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Senior Blazer $25.00 - $100</a:t>
            </a:r>
          </a:p>
          <a:p>
            <a:pPr lvl="2"/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Senior pictures 8/24</a:t>
            </a:r>
          </a:p>
          <a:p>
            <a:pPr lvl="2"/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Blazer Ceremony 9/9</a:t>
            </a:r>
          </a:p>
          <a:p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Cap &amp; Gown through Balfour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-$</a:t>
            </a:r>
          </a:p>
        </p:txBody>
      </p:sp>
    </p:spTree>
    <p:extLst>
      <p:ext uri="{BB962C8B-B14F-4D97-AF65-F5344CB8AC3E}">
        <p14:creationId xmlns:p14="http://schemas.microsoft.com/office/powerpoint/2010/main" val="4036881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Balfour Cap &amp; Gown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51490" y="838200"/>
            <a:ext cx="7543800" cy="3886200"/>
          </a:xfrm>
        </p:spPr>
        <p:txBody>
          <a:bodyPr/>
          <a:lstStyle/>
          <a:p>
            <a:r>
              <a:rPr lang="en-US" sz="3600" dirty="0"/>
              <a:t>Balfour Representative</a:t>
            </a:r>
          </a:p>
          <a:p>
            <a:pPr lvl="2"/>
            <a:r>
              <a:rPr lang="en-US" sz="3200" dirty="0"/>
              <a:t> Susan </a:t>
            </a:r>
            <a:r>
              <a:rPr lang="en-US" sz="3200" dirty="0" err="1"/>
              <a:t>Fearnside</a:t>
            </a:r>
            <a:endParaRPr lang="en-US" sz="3200" dirty="0"/>
          </a:p>
          <a:p>
            <a:r>
              <a:rPr lang="en-US" sz="3600" dirty="0"/>
              <a:t>Caps &amp; Gowns</a:t>
            </a:r>
          </a:p>
          <a:p>
            <a:pPr lvl="2"/>
            <a:r>
              <a:rPr lang="en-US" sz="3000" dirty="0"/>
              <a:t>www.balfour.com</a:t>
            </a:r>
          </a:p>
          <a:p>
            <a:r>
              <a:rPr lang="en-US" sz="3600" dirty="0"/>
              <a:t>All other products offered by Jostens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419201-B3A2-B64B-AA98-BB26E6D13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4324350"/>
            <a:ext cx="177774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435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E7F3-5AB4-DF4A-9436-6FCCC877F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181600"/>
            <a:ext cx="6781800" cy="1143000"/>
          </a:xfrm>
        </p:spPr>
        <p:txBody>
          <a:bodyPr/>
          <a:lstStyle/>
          <a:p>
            <a:r>
              <a:rPr lang="en-US" dirty="0"/>
              <a:t>Info night packet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BECBE-F1F8-C840-A53D-47E4CB9FB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388620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Senior Events</a:t>
            </a:r>
          </a:p>
          <a:p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Timeline for College Applications</a:t>
            </a:r>
          </a:p>
          <a:p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Roles and Expectations</a:t>
            </a:r>
          </a:p>
        </p:txBody>
      </p:sp>
    </p:spTree>
    <p:extLst>
      <p:ext uri="{BB962C8B-B14F-4D97-AF65-F5344CB8AC3E}">
        <p14:creationId xmlns:p14="http://schemas.microsoft.com/office/powerpoint/2010/main" val="4102545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533400"/>
            <a:ext cx="7543800" cy="914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Application DAYs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3276600"/>
            <a:ext cx="8458200" cy="3429000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Arial"/>
              <a:buChar char="•"/>
            </a:pP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Why do we do this?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We ask that all Seniors will apply to at least one In-State College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NAU, GCU, ASU and </a:t>
            </a:r>
            <a:r>
              <a:rPr lang="en-US" sz="3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UofA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 and Barrett representatives all do Zoom Application step by step walk-through’s of their applications 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Community College Application Day will be in January/February 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  <a:sym typeface="Wingdings" pitchFamily="2" charset="2"/>
              </a:rPr>
              <a:t>!</a:t>
            </a:r>
            <a:endParaRPr lang="en-US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57FA98-1C4D-4EDF-9086-D74F58A82423}"/>
              </a:ext>
            </a:extLst>
          </p:cNvPr>
          <p:cNvSpPr txBox="1"/>
          <p:nvPr/>
        </p:nvSpPr>
        <p:spPr>
          <a:xfrm>
            <a:off x="3733800" y="1905000"/>
            <a:ext cx="4572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latin typeface="Impact" panose="020B0806030902050204" pitchFamily="34" charset="0"/>
              </a:rPr>
              <a:t>August 4, 2021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latin typeface="Impact" panose="020B0806030902050204" pitchFamily="34" charset="0"/>
              </a:rPr>
              <a:t>September 13, 2021</a:t>
            </a:r>
            <a:endParaRPr lang="en-US" sz="32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037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Deadlines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"/>
            <a:ext cx="7543800" cy="38862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ambria" panose="02040503050406030204" pitchFamily="18" charset="0"/>
              </a:rPr>
              <a:t>Early Action</a:t>
            </a:r>
          </a:p>
          <a:p>
            <a:r>
              <a:rPr lang="en-US" sz="4400" dirty="0">
                <a:latin typeface="Cambria" panose="02040503050406030204" pitchFamily="18" charset="0"/>
              </a:rPr>
              <a:t>Early Decision</a:t>
            </a:r>
          </a:p>
          <a:p>
            <a:r>
              <a:rPr lang="en-US" sz="4400" dirty="0">
                <a:latin typeface="Cambria" panose="02040503050406030204" pitchFamily="18" charset="0"/>
              </a:rPr>
              <a:t>Regular Decision</a:t>
            </a:r>
          </a:p>
          <a:p>
            <a:r>
              <a:rPr lang="en-US" sz="4400" dirty="0">
                <a:latin typeface="Cambria" panose="02040503050406030204" pitchFamily="18" charset="0"/>
              </a:rPr>
              <a:t>Rolling Decision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A460CA-A6CE-4C36-9B57-81D8C1F66F54}"/>
              </a:ext>
            </a:extLst>
          </p:cNvPr>
          <p:cNvSpPr txBox="1"/>
          <p:nvPr/>
        </p:nvSpPr>
        <p:spPr>
          <a:xfrm>
            <a:off x="609600" y="36576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No matter what your application choice is, our expectation is you are done with applications before </a:t>
            </a:r>
            <a:r>
              <a:rPr lang="en-US" sz="3200">
                <a:latin typeface="Cambria" panose="02040503050406030204" pitchFamily="18" charset="0"/>
                <a:ea typeface="Cambria" panose="02040503050406030204" pitchFamily="18" charset="0"/>
              </a:rPr>
              <a:t>winter break 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starts.</a:t>
            </a:r>
          </a:p>
        </p:txBody>
      </p:sp>
    </p:spTree>
    <p:extLst>
      <p:ext uri="{BB962C8B-B14F-4D97-AF65-F5344CB8AC3E}">
        <p14:creationId xmlns:p14="http://schemas.microsoft.com/office/powerpoint/2010/main" val="2890240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7800"/>
            <a:ext cx="8610600" cy="914400"/>
          </a:xfrm>
        </p:spPr>
        <p:txBody>
          <a:bodyPr>
            <a:normAutofit/>
          </a:bodyPr>
          <a:lstStyle/>
          <a:p>
            <a:r>
              <a:rPr lang="en-US" sz="4600" dirty="0"/>
              <a:t>Application additional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62000"/>
            <a:ext cx="8458200" cy="396240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Cambria" panose="02040503050406030204" pitchFamily="18" charset="0"/>
              </a:rPr>
              <a:t>Activity Section / Resume</a:t>
            </a:r>
          </a:p>
          <a:p>
            <a:r>
              <a:rPr lang="en-US" sz="3600" dirty="0">
                <a:latin typeface="Cambria" panose="02040503050406030204" pitchFamily="18" charset="0"/>
              </a:rPr>
              <a:t>Essays</a:t>
            </a:r>
          </a:p>
          <a:p>
            <a:pPr lvl="2"/>
            <a:r>
              <a:rPr lang="en-US" sz="3200" dirty="0">
                <a:latin typeface="Cambria" panose="02040503050406030204" pitchFamily="18" charset="0"/>
              </a:rPr>
              <a:t>Optional is not Optional</a:t>
            </a:r>
          </a:p>
          <a:p>
            <a:r>
              <a:rPr lang="en-US" sz="3600" dirty="0">
                <a:latin typeface="Cambria" panose="02040503050406030204" pitchFamily="18" charset="0"/>
              </a:rPr>
              <a:t>Test Optional </a:t>
            </a:r>
          </a:p>
          <a:p>
            <a:r>
              <a:rPr lang="en-US" sz="3600" dirty="0">
                <a:latin typeface="Cambria" panose="02040503050406030204" pitchFamily="18" charset="0"/>
              </a:rPr>
              <a:t>Letters of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3697723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10200"/>
            <a:ext cx="7620000" cy="914400"/>
          </a:xfrm>
        </p:spPr>
        <p:txBody>
          <a:bodyPr>
            <a:normAutofit/>
          </a:bodyPr>
          <a:lstStyle/>
          <a:p>
            <a:r>
              <a:rPr lang="en-US" dirty="0"/>
              <a:t>Transcripts and 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7630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>
              <a:latin typeface="Trajan Pro" pitchFamily="18" charset="0"/>
            </a:endParaRPr>
          </a:p>
          <a:p>
            <a:r>
              <a:rPr lang="en-US" sz="3100" dirty="0">
                <a:latin typeface="Cambria" panose="02040503050406030204" pitchFamily="18" charset="0"/>
              </a:rPr>
              <a:t>Review your unofficial transcripts by Thursday</a:t>
            </a:r>
            <a:r>
              <a:rPr lang="en-US" sz="3100" b="1" dirty="0">
                <a:latin typeface="Cambria" panose="02040503050406030204" pitchFamily="18" charset="0"/>
              </a:rPr>
              <a:t>, August 12</a:t>
            </a:r>
            <a:r>
              <a:rPr lang="en-US" sz="3100" b="1" baseline="30000" dirty="0">
                <a:latin typeface="Cambria" panose="02040503050406030204" pitchFamily="18" charset="0"/>
              </a:rPr>
              <a:t>th</a:t>
            </a:r>
            <a:endParaRPr lang="en-US" sz="3100" b="1" dirty="0">
              <a:latin typeface="Cambria" panose="02040503050406030204" pitchFamily="18" charset="0"/>
            </a:endParaRPr>
          </a:p>
          <a:p>
            <a:r>
              <a:rPr lang="en-US" sz="3100" dirty="0">
                <a:latin typeface="Cambria" panose="02040503050406030204" pitchFamily="18" charset="0"/>
              </a:rPr>
              <a:t>As soon as you have applied:  </a:t>
            </a:r>
          </a:p>
          <a:p>
            <a:pPr lvl="1"/>
            <a:r>
              <a:rPr lang="en-US" sz="3100" dirty="0">
                <a:latin typeface="Cambria" panose="02040503050406030204" pitchFamily="18" charset="0"/>
              </a:rPr>
              <a:t>Update Naviance Immediately  </a:t>
            </a:r>
          </a:p>
          <a:p>
            <a:pPr lvl="1"/>
            <a:r>
              <a:rPr lang="en-US" sz="3100" dirty="0">
                <a:latin typeface="Cambria" panose="02040503050406030204" pitchFamily="18" charset="0"/>
              </a:rPr>
              <a:t>Transcript Requests need to be submitted once you have applied to your college! (Use link in Naviance Student)</a:t>
            </a:r>
          </a:p>
          <a:p>
            <a:r>
              <a:rPr lang="en-US" sz="3100" dirty="0">
                <a:latin typeface="Cambria" panose="02040503050406030204" pitchFamily="18" charset="0"/>
              </a:rPr>
              <a:t> </a:t>
            </a:r>
            <a:r>
              <a:rPr lang="en-US" sz="3100" b="1" dirty="0">
                <a:latin typeface="Cambria" panose="02040503050406030204" pitchFamily="18" charset="0"/>
              </a:rPr>
              <a:t>Submit Applications earlier than the deadline: </a:t>
            </a:r>
            <a:endParaRPr lang="en-US" sz="3100" dirty="0">
              <a:latin typeface="Cambria" panose="02040503050406030204" pitchFamily="18" charset="0"/>
            </a:endParaRPr>
          </a:p>
          <a:p>
            <a:pPr lvl="1"/>
            <a:r>
              <a:rPr lang="en-US" sz="3100" dirty="0">
                <a:latin typeface="Cambria" panose="02040503050406030204" pitchFamily="18" charset="0"/>
              </a:rPr>
              <a:t>Transcripts: 2 weeks prior to deadline</a:t>
            </a:r>
          </a:p>
          <a:p>
            <a:pPr lvl="1"/>
            <a:r>
              <a:rPr lang="en-US" sz="3100" dirty="0">
                <a:latin typeface="Cambria" panose="02040503050406030204" pitchFamily="18" charset="0"/>
              </a:rPr>
              <a:t>Letters of Rec: 1 month prior to deadline (This should already be done)</a:t>
            </a:r>
          </a:p>
        </p:txBody>
      </p:sp>
    </p:spTree>
    <p:extLst>
      <p:ext uri="{BB962C8B-B14F-4D97-AF65-F5344CB8AC3E}">
        <p14:creationId xmlns:p14="http://schemas.microsoft.com/office/powerpoint/2010/main" val="23065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38862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Cambria" panose="02040503050406030204" pitchFamily="18" charset="0"/>
              </a:rPr>
              <a:t>Make this your best semester</a:t>
            </a:r>
          </a:p>
          <a:p>
            <a:r>
              <a:rPr lang="en-US" sz="3300" dirty="0">
                <a:latin typeface="Cambria" panose="02040503050406030204" pitchFamily="18" charset="0"/>
              </a:rPr>
              <a:t>Meet with Mrs. </a:t>
            </a:r>
            <a:r>
              <a:rPr lang="en-US" sz="3300" dirty="0" err="1">
                <a:latin typeface="Cambria" panose="02040503050406030204" pitchFamily="18" charset="0"/>
              </a:rPr>
              <a:t>Heuseveldt</a:t>
            </a:r>
            <a:r>
              <a:rPr lang="en-US" sz="3300" dirty="0">
                <a:latin typeface="Cambria" panose="02040503050406030204" pitchFamily="18" charset="0"/>
              </a:rPr>
              <a:t> or Mrs. Jenkins August 12 &amp; 13</a:t>
            </a:r>
          </a:p>
          <a:p>
            <a:r>
              <a:rPr lang="en-US" sz="3300" dirty="0">
                <a:latin typeface="Cambria" panose="02040503050406030204" pitchFamily="18" charset="0"/>
              </a:rPr>
              <a:t>ACT and SAT: Strategize with Counselors if needed</a:t>
            </a:r>
          </a:p>
          <a:p>
            <a:r>
              <a:rPr lang="en-US" sz="3300" dirty="0">
                <a:latin typeface="Cambria" panose="02040503050406030204" pitchFamily="18" charset="0"/>
              </a:rPr>
              <a:t>Start preparing for your FAFSA! Opens 10/1</a:t>
            </a:r>
          </a:p>
          <a:p>
            <a:r>
              <a:rPr lang="en-US" sz="3300" dirty="0">
                <a:latin typeface="Cambria" panose="02040503050406030204" pitchFamily="18" charset="0"/>
              </a:rPr>
              <a:t>Check the College Counseling website weekly </a:t>
            </a:r>
          </a:p>
        </p:txBody>
      </p:sp>
    </p:spTree>
    <p:extLst>
      <p:ext uri="{BB962C8B-B14F-4D97-AF65-F5344CB8AC3E}">
        <p14:creationId xmlns:p14="http://schemas.microsoft.com/office/powerpoint/2010/main" val="4203479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Custom 2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1107"/>
      </a:accent1>
      <a:accent2>
        <a:srgbClr val="42040D"/>
      </a:accent2>
      <a:accent3>
        <a:srgbClr val="4F1920"/>
      </a:accent3>
      <a:accent4>
        <a:srgbClr val="661510"/>
      </a:accent4>
      <a:accent5>
        <a:srgbClr val="F7901E"/>
      </a:accent5>
      <a:accent6>
        <a:srgbClr val="A3A101"/>
      </a:accent6>
      <a:hlink>
        <a:srgbClr val="BC8819"/>
      </a:hlink>
      <a:folHlink>
        <a:srgbClr val="26242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101396</TotalTime>
  <Words>414</Words>
  <Application>Microsoft Office PowerPoint</Application>
  <PresentationFormat>On-screen Show (4:3)</PresentationFormat>
  <Paragraphs>78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</vt:lpstr>
      <vt:lpstr>Cambria Math</vt:lpstr>
      <vt:lpstr>Impact</vt:lpstr>
      <vt:lpstr>Times New Roman</vt:lpstr>
      <vt:lpstr>Trajan Pro</vt:lpstr>
      <vt:lpstr>NewsPrint</vt:lpstr>
      <vt:lpstr>PowerPoint Presentation</vt:lpstr>
      <vt:lpstr>Estimated Senior Cost</vt:lpstr>
      <vt:lpstr>Balfour Cap &amp; Gown </vt:lpstr>
      <vt:lpstr>Info night packet</vt:lpstr>
      <vt:lpstr>Application DAYs </vt:lpstr>
      <vt:lpstr>Application Deadlines</vt:lpstr>
      <vt:lpstr>Application additional information</vt:lpstr>
      <vt:lpstr>Transcripts and LOR</vt:lpstr>
      <vt:lpstr>Next Steps</vt:lpstr>
      <vt:lpstr>Recap</vt:lpstr>
      <vt:lpstr>Recap</vt:lpstr>
    </vt:vector>
  </TitlesOfParts>
  <Company>SchoolDesk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Night: College Counseling</dc:title>
  <dc:creator>Meaghan Thorpe</dc:creator>
  <cp:lastModifiedBy>April Heuseveldt</cp:lastModifiedBy>
  <cp:revision>90</cp:revision>
  <cp:lastPrinted>2021-08-09T19:56:23Z</cp:lastPrinted>
  <dcterms:created xsi:type="dcterms:W3CDTF">2016-08-05T20:23:48Z</dcterms:created>
  <dcterms:modified xsi:type="dcterms:W3CDTF">2021-08-11T16:00:41Z</dcterms:modified>
</cp:coreProperties>
</file>